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21396325" cy="30267275"/>
  <p:notesSz cx="6858000" cy="9144000"/>
  <p:embeddedFontLst>
    <p:embeddedFont>
      <p:font typeface="Simplified Arabic" panose="02020603050405020304" pitchFamily="18" charset="-78"/>
      <p:regular r:id="rId4"/>
      <p:bold r:id="rId5"/>
    </p:embeddedFont>
    <p:embeddedFont>
      <p:font typeface="Bahij TheSansArabic Plain" panose="02040503050201020203" charset="-78"/>
      <p:regular r:id="rId6"/>
    </p:embeddedFont>
    <p:embeddedFont>
      <p:font typeface="Calibri" panose="020F0502020204030204" pitchFamily="34" charset="0"/>
      <p:regular r:id="rId7"/>
      <p:bold r:id="rId8"/>
    </p:embeddedFont>
    <p:embeddedFont>
      <p:font typeface="Calibri Light" panose="020F0302020204030204" pitchFamily="34" charset="0"/>
      <p:regular r:id="rId9"/>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50" d="100"/>
          <a:sy n="50" d="100"/>
        </p:scale>
        <p:origin x="42" y="4464"/>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1/25/2023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1/25/2023</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221732" y="18467645"/>
            <a:ext cx="20052933" cy="710287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336880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10550745"/>
            <a:ext cx="20114780" cy="658222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2362086" y="4981728"/>
            <a:ext cx="17912579" cy="646331"/>
          </a:xfrm>
          <a:prstGeom prst="rect">
            <a:avLst/>
          </a:prstGeom>
          <a:noFill/>
        </p:spPr>
        <p:txBody>
          <a:bodyPr wrap="square" rtlCol="0">
            <a:spAutoFit/>
          </a:bodyPr>
          <a:lstStyle/>
          <a:p>
            <a:pPr algn="ctr" rtl="1"/>
            <a:r>
              <a:rPr lang="ar-SA" sz="3600" b="1" dirty="0"/>
              <a:t>أ</a:t>
            </a:r>
            <a:r>
              <a:rPr lang="ar-SA" sz="3600" b="1" dirty="0" smtClean="0"/>
              <a:t>.</a:t>
            </a:r>
            <a:r>
              <a:rPr lang="ar-SY" sz="3600" b="1" dirty="0" err="1" smtClean="0"/>
              <a:t>د.م</a:t>
            </a:r>
            <a:r>
              <a:rPr lang="ar-SY" sz="3600" b="1" dirty="0"/>
              <a:t>. </a:t>
            </a:r>
            <a:r>
              <a:rPr lang="ar-SA" sz="3600" b="1" dirty="0" smtClean="0"/>
              <a:t>حفصة الحموي </a:t>
            </a:r>
            <a:endParaRPr lang="en-US" sz="3600" dirty="0"/>
          </a:p>
        </p:txBody>
      </p:sp>
      <p:sp>
        <p:nvSpPr>
          <p:cNvPr id="10" name="TextBox 9"/>
          <p:cNvSpPr txBox="1"/>
          <p:nvPr/>
        </p:nvSpPr>
        <p:spPr>
          <a:xfrm>
            <a:off x="55673" y="2094884"/>
            <a:ext cx="19963521" cy="2585323"/>
          </a:xfrm>
          <a:prstGeom prst="rect">
            <a:avLst/>
          </a:prstGeom>
          <a:noFill/>
        </p:spPr>
        <p:txBody>
          <a:bodyPr wrap="square" rtlCol="0">
            <a:spAutoFit/>
          </a:bodyPr>
          <a:lstStyle/>
          <a:p>
            <a:pPr algn="ctr"/>
            <a:r>
              <a:rPr lang="ar-SA" sz="5400" b="1" dirty="0"/>
              <a:t>تحسين أداء شبكات الاتصالات البصرية غير الفعالة باستخدام ألياف متعددة النوى</a:t>
            </a:r>
          </a:p>
          <a:p>
            <a:pPr algn="ctr"/>
            <a:r>
              <a:rPr lang="en-US" sz="5400" b="1" dirty="0"/>
              <a:t>Improving The Performance of Passive Optical Communication Networks using Multi-Core Fibers </a:t>
            </a:r>
          </a:p>
        </p:txBody>
      </p:sp>
      <p:sp>
        <p:nvSpPr>
          <p:cNvPr id="98" name="Rectangle 97"/>
          <p:cNvSpPr/>
          <p:nvPr/>
        </p:nvSpPr>
        <p:spPr>
          <a:xfrm>
            <a:off x="647232" y="6682559"/>
            <a:ext cx="20114779" cy="255457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7012849"/>
            <a:ext cx="19528760" cy="1200329"/>
          </a:xfrm>
          <a:prstGeom prst="rect">
            <a:avLst/>
          </a:prstGeom>
        </p:spPr>
        <p:txBody>
          <a:bodyPr wrap="square">
            <a:spAutoFit/>
          </a:bodyPr>
          <a:lstStyle/>
          <a:p>
            <a:pPr algn="r" rtl="1"/>
            <a:r>
              <a:rPr lang="ar-SA" sz="2400" dirty="0"/>
              <a:t>أدى اقتراب الأنظمة الحالية بسرعة من الحد الأقصى لمقدار المعلومات التي يمكن إرسالها عبر قناة معينة  و ظهور إنترنت الأشياء والتطبيقات التي تتطلب سعات عالية إلى مشكلة السعة، ومن أجل التغلب على حدود السعة في البنية التحتية لاتصالات الألياف البصرية الحالية؛ فإن زيادة الكفاية المكانية؛ باستعمال المقطع العرضي المتوفر من الألياف هو الحل الأكثر </a:t>
            </a:r>
            <a:r>
              <a:rPr lang="ar-SA" sz="2400" dirty="0" err="1" smtClean="0"/>
              <a:t>فاعلية.لذلك</a:t>
            </a:r>
            <a:r>
              <a:rPr lang="ar-SA" sz="2400" dirty="0" smtClean="0"/>
              <a:t> </a:t>
            </a:r>
            <a:r>
              <a:rPr lang="ar-SA" sz="2400" dirty="0"/>
              <a:t>تشكل الألياف متعددة النوى </a:t>
            </a:r>
            <a:r>
              <a:rPr lang="en-US" sz="2400" dirty="0" smtClean="0"/>
              <a:t>(MCF</a:t>
            </a:r>
            <a:r>
              <a:rPr lang="en-US" sz="2400" dirty="0"/>
              <a:t>) </a:t>
            </a:r>
            <a:r>
              <a:rPr lang="ar-SA" sz="2400" dirty="0"/>
              <a:t>في نطاق تعدد الإرسال بتقسيم المكان </a:t>
            </a:r>
            <a:r>
              <a:rPr lang="en-US" sz="2400" dirty="0" smtClean="0"/>
              <a:t>(SDM</a:t>
            </a:r>
            <a:r>
              <a:rPr lang="en-US" sz="2400" dirty="0"/>
              <a:t>) </a:t>
            </a:r>
            <a:r>
              <a:rPr lang="ar-SA" sz="2400" dirty="0"/>
              <a:t>حلاً واعداً لقضية الكفاية المذكورة أعلاه.</a:t>
            </a: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663812" y="10598056"/>
            <a:ext cx="18873172" cy="4475199"/>
          </a:xfrm>
          <a:prstGeom prst="rect">
            <a:avLst/>
          </a:prstGeom>
        </p:spPr>
        <p:txBody>
          <a:bodyPr wrap="square">
            <a:spAutoFit/>
          </a:bodyPr>
          <a:lstStyle/>
          <a:p>
            <a:pPr marL="1697061" lvl="1" indent="-457200" algn="r" rtl="1">
              <a:buFont typeface="Courier New" panose="02070309020205020404" pitchFamily="49" charset="0"/>
              <a:buChar char="o"/>
            </a:pPr>
            <a:r>
              <a:rPr lang="ar-SA" sz="2800" b="1" dirty="0" smtClean="0"/>
              <a:t>أهمية البحث:</a:t>
            </a:r>
            <a:endParaRPr lang="en-US" sz="2800" b="1" dirty="0" smtClean="0"/>
          </a:p>
          <a:p>
            <a:pPr algn="r" rtl="1"/>
            <a:r>
              <a:rPr lang="ar-SA" sz="2400" dirty="0"/>
              <a:t> </a:t>
            </a:r>
            <a:r>
              <a:rPr lang="ar-SA" sz="2400" dirty="0" smtClean="0"/>
              <a:t>                     </a:t>
            </a:r>
          </a:p>
          <a:p>
            <a:pPr algn="r" rtl="1"/>
            <a:r>
              <a:rPr lang="ar-SA" sz="2400" dirty="0"/>
              <a:t> </a:t>
            </a:r>
            <a:r>
              <a:rPr lang="ar-SA" sz="2400" dirty="0" smtClean="0"/>
              <a:t>                استخدام </a:t>
            </a:r>
            <a:r>
              <a:rPr lang="ar-SA" sz="2400" dirty="0"/>
              <a:t>تقنية جديدة لزيادة سعة أنظمة الاتصالات البصرية وذلك باستخدام الألياف البصرية متعددة النوى</a:t>
            </a:r>
          </a:p>
          <a:p>
            <a:pPr algn="r" rtl="1"/>
            <a:endParaRPr lang="en-US" sz="1200" dirty="0"/>
          </a:p>
          <a:p>
            <a:pPr marL="1697061" lvl="1" indent="-457200" algn="r" rtl="1">
              <a:buFont typeface="Courier New" panose="02070309020205020404" pitchFamily="49" charset="0"/>
              <a:buChar char="o"/>
            </a:pPr>
            <a:r>
              <a:rPr lang="ar-SA" sz="2800" b="1" dirty="0"/>
              <a:t>مسوغات مشروع البحث</a:t>
            </a:r>
            <a:r>
              <a:rPr lang="ar-SA" sz="2800" b="1" dirty="0" smtClean="0"/>
              <a:t>:</a:t>
            </a:r>
          </a:p>
          <a:p>
            <a:pPr lvl="1" algn="r" rtl="1"/>
            <a:r>
              <a:rPr lang="ar-SY" sz="2400" dirty="0"/>
              <a:t>من أهم المسوّغات التي تدفع لإجراء هذا البحث هي:</a:t>
            </a:r>
          </a:p>
          <a:p>
            <a:pPr lvl="1" algn="r" rtl="1"/>
            <a:r>
              <a:rPr lang="ar-SY" sz="2400" dirty="0" smtClean="0"/>
              <a:t>•اقتراب </a:t>
            </a:r>
            <a:r>
              <a:rPr lang="ar-SY" sz="2400" dirty="0"/>
              <a:t>الأنظمة الحالية بسرعة من الحدّ الأقصى لمقدار المعلومات التي يمكن إرسالها عبر قناة معينة؛ وهذا يؤدي إلى أزمة السَّعَة التي تلوح في الأفق.</a:t>
            </a:r>
          </a:p>
          <a:p>
            <a:pPr lvl="1" algn="r" rtl="1"/>
            <a:r>
              <a:rPr lang="ar-SY" sz="2400" dirty="0" smtClean="0"/>
              <a:t>• </a:t>
            </a:r>
            <a:r>
              <a:rPr lang="ar-SY" sz="2400" dirty="0"/>
              <a:t>إضافة دراسة تساعد علمياً وعملياً في حل مشاكل الازدحام في قناة الاتصال.</a:t>
            </a:r>
          </a:p>
          <a:p>
            <a:pPr lvl="1" algn="r" rtl="1"/>
            <a:r>
              <a:rPr lang="ar-SY" sz="2400" dirty="0" smtClean="0"/>
              <a:t>•المساهمة </a:t>
            </a:r>
            <a:r>
              <a:rPr lang="ar-SY" sz="2400" dirty="0"/>
              <a:t>في وضع حلول جديدة لتحليل التداخل المتبادل بين النوى .</a:t>
            </a:r>
          </a:p>
          <a:p>
            <a:pPr marL="1697061" lvl="1" indent="-457200" algn="r" rtl="1">
              <a:buFont typeface="Courier New" panose="02070309020205020404" pitchFamily="49" charset="0"/>
              <a:buChar char="o"/>
            </a:pPr>
            <a:r>
              <a:rPr lang="ar-SY" sz="2800" b="1" dirty="0" smtClean="0"/>
              <a:t>أهداف البحث</a:t>
            </a:r>
            <a:r>
              <a:rPr lang="ar-SA" sz="2800" b="1" dirty="0" smtClean="0"/>
              <a:t>: </a:t>
            </a:r>
            <a:r>
              <a:rPr lang="ar-SA" dirty="0"/>
              <a:t> </a:t>
            </a:r>
            <a:r>
              <a:rPr lang="ar-SA" sz="2400" dirty="0"/>
              <a:t>التقليل من تداخل الاشارات المتبادلة بين النوى  في الليف متعدد النوى وحيد </a:t>
            </a:r>
            <a:r>
              <a:rPr lang="ar-SA" sz="2400" dirty="0" smtClean="0"/>
              <a:t>النمط (  </a:t>
            </a:r>
            <a:r>
              <a:rPr lang="it-IT" sz="2400" dirty="0"/>
              <a:t>(Single Mode – Multi Core </a:t>
            </a:r>
            <a:r>
              <a:rPr lang="it-IT" sz="2400" dirty="0" smtClean="0"/>
              <a:t>Fiber</a:t>
            </a:r>
            <a:endParaRPr lang="ar-SA" sz="2400" dirty="0"/>
          </a:p>
          <a:p>
            <a:pPr lvl="1" algn="r" rtl="1"/>
            <a:r>
              <a:rPr lang="ar-SA" sz="2400" dirty="0" smtClean="0"/>
              <a:t>باستخدام  </a:t>
            </a:r>
            <a:r>
              <a:rPr lang="ar-SA" sz="2400" dirty="0"/>
              <a:t>تقنية التجميع بتقسيم المكان من أجل تحسين الأداء في الشبكات البصرية غير الفعالة </a:t>
            </a:r>
            <a:endParaRPr lang="en-US" sz="2400" dirty="0"/>
          </a:p>
        </p:txBody>
      </p:sp>
      <p:sp>
        <p:nvSpPr>
          <p:cNvPr id="122" name="Rectangle 121"/>
          <p:cNvSpPr/>
          <p:nvPr/>
        </p:nvSpPr>
        <p:spPr>
          <a:xfrm>
            <a:off x="1287915" y="26548621"/>
            <a:ext cx="18349301" cy="1754326"/>
          </a:xfrm>
          <a:prstGeom prst="rect">
            <a:avLst/>
          </a:prstGeom>
        </p:spPr>
        <p:txBody>
          <a:bodyPr wrap="square">
            <a:spAutoFit/>
          </a:bodyPr>
          <a:lstStyle/>
          <a:p>
            <a:pPr lvl="0"/>
            <a:r>
              <a:rPr lang="en-US" sz="1800" dirty="0" smtClean="0"/>
              <a:t>        INPHOTECH</a:t>
            </a:r>
            <a:r>
              <a:rPr lang="en-US" sz="1800" dirty="0"/>
              <a:t>. Multicore Fiber with Fan In/Out datasheet. SN: 2020 7CF2F201112.32</a:t>
            </a:r>
          </a:p>
          <a:p>
            <a:pPr marL="342900" lvl="0" indent="-342900">
              <a:buFont typeface="Arial" panose="020B0604020202020204" pitchFamily="34" charset="0"/>
              <a:buChar char="•"/>
            </a:pPr>
            <a:r>
              <a:rPr lang="en-US" sz="1800" dirty="0"/>
              <a:t>YUAN,H; FURDEK,M; MUHAMMAD,A; SALJOGHEI,A; WOSINSKA,L and ZERVAS,G. Space-Division Multiplexing in Data Center Networks: On Multi-Core Fiber Solutions and Crosstalk- Suppressed Resource Allocation. America, 2020, 17.</a:t>
            </a:r>
          </a:p>
          <a:p>
            <a:pPr marL="342900" lvl="0" indent="-342900">
              <a:buFont typeface="Arial" panose="020B0604020202020204" pitchFamily="34" charset="0"/>
              <a:buChar char="•"/>
            </a:pPr>
            <a:r>
              <a:rPr lang="en-US" sz="1800" dirty="0" smtClean="0"/>
              <a:t>Saeed </a:t>
            </a:r>
            <a:r>
              <a:rPr lang="en-US" sz="1800" dirty="0"/>
              <a:t>Sharif </a:t>
            </a:r>
            <a:r>
              <a:rPr lang="en-US" sz="1800" dirty="0" err="1"/>
              <a:t>Azadeh</a:t>
            </a:r>
            <a:r>
              <a:rPr lang="en-US" sz="1800" dirty="0"/>
              <a:t>. “Multicore fibers with 10 and 16 single-mode cores for the visible spectrum”2022Nasrullah, M. A. (2018). LSB based audio steganography preserving minimum sample SNR. International Journal of Electronic Security and Digital Forensics, 10(3), </a:t>
            </a:r>
            <a:r>
              <a:rPr lang="en-US" sz="1800" dirty="0" smtClean="0"/>
              <a:t>311-321</a:t>
            </a:r>
            <a:endParaRPr lang="ar-SA" sz="1800" dirty="0" smtClean="0"/>
          </a:p>
          <a:p>
            <a:pPr marL="342900" indent="-342900">
              <a:buFont typeface="Arial" panose="020B0604020202020204" pitchFamily="34" charset="0"/>
              <a:buChar char="•"/>
            </a:pPr>
            <a:r>
              <a:rPr lang="en-US" sz="1800" dirty="0" smtClean="0"/>
              <a:t>Santosh </a:t>
            </a:r>
            <a:r>
              <a:rPr lang="en-US" sz="1800" dirty="0"/>
              <a:t>Kumar and all . Journal of Lightwave Technology,2022</a:t>
            </a:r>
            <a:endParaRPr lang="ar-SA" sz="2400" dirty="0" smtClean="0"/>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rtl="1"/>
            <a:r>
              <a:rPr lang="ar-SY" sz="2800" b="1" dirty="0"/>
              <a:t>م. </a:t>
            </a:r>
            <a:r>
              <a:rPr lang="ar-SA" sz="2800" b="1" dirty="0" smtClean="0"/>
              <a:t>عروة يوسف سلمان</a:t>
            </a:r>
            <a:endParaRPr lang="en-US" sz="2800" dirty="0"/>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6667500" y="18544894"/>
            <a:ext cx="13497631" cy="5350183"/>
          </a:xfrm>
          <a:prstGeom prst="rect">
            <a:avLst/>
          </a:prstGeom>
        </p:spPr>
        <p:txBody>
          <a:bodyPr wrap="square">
            <a:spAutoFit/>
          </a:bodyPr>
          <a:lstStyle/>
          <a:p>
            <a:pPr algn="r"/>
            <a:endParaRPr lang="ar-SA" sz="2400" dirty="0" smtClean="0">
              <a:solidFill>
                <a:srgbClr val="000000"/>
              </a:solidFill>
              <a:latin typeface="Bahij TheSansArabic Plain" panose="02040503050201020203" pitchFamily="18" charset="-78"/>
              <a:cs typeface="Bahij TheSansArabic Plain" panose="02040503050201020203" pitchFamily="18" charset="-78"/>
            </a:endParaRPr>
          </a:p>
          <a:p>
            <a:pPr algn="r" rtl="1">
              <a:lnSpc>
                <a:spcPct val="115000"/>
              </a:lnSpc>
              <a:spcAft>
                <a:spcPts val="1000"/>
              </a:spcAft>
            </a:pPr>
            <a:r>
              <a:rPr lang="en-US" sz="2400" smtClean="0">
                <a:solidFill>
                  <a:prstClr val="black"/>
                </a:solidFill>
                <a:latin typeface="Simplified Arabic"/>
                <a:ea typeface="Times New Roman"/>
                <a:cs typeface="Arial"/>
              </a:rPr>
              <a:t>1 </a:t>
            </a:r>
            <a:r>
              <a:rPr lang="ar-SA" sz="2400" dirty="0" smtClean="0">
                <a:ea typeface="Calibri"/>
                <a:cs typeface="Simplified Arabic"/>
              </a:rPr>
              <a:t>_ </a:t>
            </a:r>
            <a:r>
              <a:rPr lang="ar-SA" sz="2400" dirty="0">
                <a:ea typeface="Times New Roman"/>
                <a:cs typeface="Simplified Arabic"/>
              </a:rPr>
              <a:t>أظهرت </a:t>
            </a:r>
            <a:r>
              <a:rPr lang="ar-SA" sz="2400" dirty="0" err="1">
                <a:ea typeface="Times New Roman"/>
                <a:cs typeface="Simplified Arabic"/>
              </a:rPr>
              <a:t>النتا</a:t>
            </a:r>
            <a:r>
              <a:rPr lang="ar-SY" sz="2400" dirty="0">
                <a:ea typeface="Calibri"/>
                <a:cs typeface="Simplified Arabic"/>
              </a:rPr>
              <a:t>ئ</a:t>
            </a:r>
            <a:r>
              <a:rPr lang="ar-SA" sz="2400" dirty="0">
                <a:ea typeface="Times New Roman"/>
                <a:cs typeface="Simplified Arabic"/>
              </a:rPr>
              <a:t>ج وجود قيم </a:t>
            </a:r>
            <a:r>
              <a:rPr lang="ar-SA" sz="2400" dirty="0" err="1">
                <a:ea typeface="Times New Roman"/>
                <a:cs typeface="Simplified Arabic"/>
              </a:rPr>
              <a:t>أمثلية</a:t>
            </a:r>
            <a:r>
              <a:rPr lang="ar-SA" sz="2400" dirty="0">
                <a:ea typeface="Times New Roman"/>
                <a:cs typeface="Simplified Arabic"/>
              </a:rPr>
              <a:t> لنصف قطر النواة(</a:t>
            </a:r>
            <a:r>
              <a:rPr lang="en-US" sz="2400" dirty="0">
                <a:solidFill>
                  <a:srgbClr val="000000"/>
                </a:solidFill>
                <a:latin typeface="Simplified Arabic"/>
                <a:ea typeface="Calibri"/>
                <a:cs typeface="Arial"/>
              </a:rPr>
              <a:t>2µm</a:t>
            </a:r>
            <a:r>
              <a:rPr lang="ar-SA" sz="2400" dirty="0">
                <a:solidFill>
                  <a:srgbClr val="000000"/>
                </a:solidFill>
                <a:ea typeface="Calibri"/>
                <a:cs typeface="Simplified Arabic"/>
              </a:rPr>
              <a:t>=</a:t>
            </a:r>
            <a:r>
              <a:rPr lang="en-US" sz="2400" dirty="0">
                <a:solidFill>
                  <a:srgbClr val="000000"/>
                </a:solidFill>
                <a:latin typeface="Simplified Arabic"/>
                <a:ea typeface="Calibri"/>
                <a:cs typeface="Arial"/>
              </a:rPr>
              <a:t>a</a:t>
            </a:r>
            <a:r>
              <a:rPr lang="ar-SA" sz="2400" dirty="0">
                <a:ea typeface="Times New Roman"/>
                <a:cs typeface="Simplified Arabic"/>
              </a:rPr>
              <a:t>) والمسافة بين النوى(</a:t>
            </a:r>
            <a:r>
              <a:rPr lang="en-US" sz="2400" dirty="0">
                <a:solidFill>
                  <a:srgbClr val="000000"/>
                </a:solidFill>
                <a:latin typeface="Times New Roman"/>
                <a:ea typeface="Calibri"/>
                <a:cs typeface="Arial"/>
              </a:rPr>
              <a:t>ʌ</a:t>
            </a:r>
            <a:r>
              <a:rPr lang="en-US" sz="2400" dirty="0">
                <a:solidFill>
                  <a:srgbClr val="000000"/>
                </a:solidFill>
                <a:ea typeface="Calibri"/>
                <a:cs typeface="Calibri"/>
              </a:rPr>
              <a:t>= 26.5 </a:t>
            </a:r>
            <a:r>
              <a:rPr lang="el-GR" sz="2400" dirty="0">
                <a:solidFill>
                  <a:srgbClr val="000000"/>
                </a:solidFill>
                <a:ea typeface="Calibri"/>
                <a:cs typeface="Calibri"/>
              </a:rPr>
              <a:t>μ</a:t>
            </a:r>
            <a:r>
              <a:rPr lang="en-US" sz="2400" dirty="0">
                <a:solidFill>
                  <a:srgbClr val="000000"/>
                </a:solidFill>
                <a:ea typeface="Calibri"/>
                <a:cs typeface="Calibri"/>
              </a:rPr>
              <a:t>m</a:t>
            </a:r>
            <a:r>
              <a:rPr lang="ar-SA" sz="2400" dirty="0">
                <a:ea typeface="Times New Roman"/>
                <a:cs typeface="Simplified Arabic"/>
              </a:rPr>
              <a:t>) التي أعطت أقل قيمة للتداخل المتبادل بين النوى . </a:t>
            </a:r>
            <a:endParaRPr lang="en-US" sz="1800" dirty="0">
              <a:ea typeface="Times New Roman"/>
              <a:cs typeface="Arial"/>
            </a:endParaRPr>
          </a:p>
          <a:p>
            <a:pPr algn="r" rtl="1">
              <a:lnSpc>
                <a:spcPct val="115000"/>
              </a:lnSpc>
              <a:spcAft>
                <a:spcPts val="1000"/>
              </a:spcAft>
              <a:tabLst>
                <a:tab pos="2233930" algn="l"/>
                <a:tab pos="2510790" algn="l"/>
              </a:tabLst>
            </a:pPr>
            <a:r>
              <a:rPr lang="en-US" sz="2400" dirty="0">
                <a:latin typeface="Simplified Arabic"/>
                <a:ea typeface="Times New Roman"/>
                <a:cs typeface="Arial"/>
              </a:rPr>
              <a:t>2</a:t>
            </a:r>
            <a:r>
              <a:rPr lang="ar-SA" sz="2400" dirty="0">
                <a:ea typeface="Times New Roman"/>
                <a:cs typeface="Simplified Arabic"/>
              </a:rPr>
              <a:t> - يمكن عدّ  الاستطاعة المرسلة </a:t>
            </a:r>
            <a:r>
              <a:rPr lang="en-US" sz="2400" dirty="0">
                <a:latin typeface="Simplified Arabic"/>
                <a:ea typeface="Times New Roman"/>
                <a:cs typeface="Arial"/>
              </a:rPr>
              <a:t>3</a:t>
            </a:r>
            <a:r>
              <a:rPr lang="ar-SA" sz="2400" dirty="0">
                <a:ea typeface="Times New Roman"/>
                <a:cs typeface="Simplified Arabic"/>
              </a:rPr>
              <a:t>- قيمة </a:t>
            </a:r>
            <a:r>
              <a:rPr lang="ar-SA" sz="2400" dirty="0" err="1">
                <a:ea typeface="Times New Roman"/>
                <a:cs typeface="Simplified Arabic"/>
              </a:rPr>
              <a:t>أمثلية</a:t>
            </a:r>
            <a:r>
              <a:rPr lang="ar-SA" sz="2400" dirty="0">
                <a:ea typeface="Times New Roman"/>
                <a:cs typeface="Simplified Arabic"/>
              </a:rPr>
              <a:t>  حيث أعطت قيمة جيدة لعامل الجودة، ومعدل خطأ البت عند الطول </a:t>
            </a:r>
            <a:r>
              <a:rPr lang="en-US" sz="2400" dirty="0">
                <a:latin typeface="Simplified Arabic"/>
                <a:ea typeface="Times New Roman"/>
                <a:cs typeface="Arial"/>
              </a:rPr>
              <a:t>50km</a:t>
            </a:r>
            <a:r>
              <a:rPr lang="ar-SA" sz="2400" dirty="0">
                <a:ea typeface="Times New Roman"/>
                <a:cs typeface="Simplified Arabic"/>
              </a:rPr>
              <a:t>  .		</a:t>
            </a:r>
            <a:endParaRPr lang="en-US" sz="1800" dirty="0">
              <a:ea typeface="Times New Roman"/>
              <a:cs typeface="Arial"/>
            </a:endParaRPr>
          </a:p>
          <a:p>
            <a:pPr algn="r" rtl="1">
              <a:lnSpc>
                <a:spcPct val="115000"/>
              </a:lnSpc>
              <a:spcAft>
                <a:spcPts val="1000"/>
              </a:spcAft>
            </a:pPr>
            <a:r>
              <a:rPr lang="ar-SA" sz="2400" dirty="0">
                <a:ea typeface="Times New Roman"/>
                <a:cs typeface="Simplified Arabic"/>
              </a:rPr>
              <a:t> </a:t>
            </a:r>
            <a:r>
              <a:rPr lang="en-US" sz="2400" dirty="0">
                <a:latin typeface="Simplified Arabic"/>
                <a:ea typeface="Times New Roman"/>
                <a:cs typeface="Arial"/>
              </a:rPr>
              <a:t>-3</a:t>
            </a:r>
            <a:r>
              <a:rPr lang="ar-SA" sz="2400" dirty="0">
                <a:ea typeface="Times New Roman"/>
                <a:cs typeface="Simplified Arabic"/>
              </a:rPr>
              <a:t>بلغت قيمة التداخل المتبادل بين النوى في دراستنا </a:t>
            </a:r>
            <a:r>
              <a:rPr lang="en-US" sz="2400" dirty="0">
                <a:latin typeface="Simplified Arabic"/>
                <a:ea typeface="Times New Roman"/>
                <a:cs typeface="Arial"/>
              </a:rPr>
              <a:t>-91 dB</a:t>
            </a:r>
            <a:r>
              <a:rPr lang="ar-SA" sz="2400" dirty="0">
                <a:ea typeface="Times New Roman"/>
                <a:cs typeface="Simplified Arabic"/>
              </a:rPr>
              <a:t> بينما في المرجع </a:t>
            </a:r>
            <a:r>
              <a:rPr lang="en-US" sz="2400" dirty="0">
                <a:latin typeface="Simplified Arabic"/>
                <a:ea typeface="Times New Roman"/>
                <a:cs typeface="Arial"/>
              </a:rPr>
              <a:t>[59]</a:t>
            </a:r>
            <a:r>
              <a:rPr lang="ar-SA" sz="2400" dirty="0">
                <a:ea typeface="Times New Roman"/>
                <a:cs typeface="Simplified Arabic"/>
              </a:rPr>
              <a:t> بلغت </a:t>
            </a:r>
            <a:r>
              <a:rPr lang="en-US" sz="2400" dirty="0">
                <a:latin typeface="Simplified Arabic"/>
                <a:ea typeface="Times New Roman"/>
                <a:cs typeface="Arial"/>
              </a:rPr>
              <a:t>-42dB </a:t>
            </a:r>
            <a:r>
              <a:rPr lang="ar-SA" sz="2400" dirty="0">
                <a:ea typeface="Times New Roman"/>
                <a:cs typeface="Simplified Arabic"/>
              </a:rPr>
              <a:t>وبالتالي نلاحظ وجود تحسين في تقليل قيمة التداخل المتبادل بين النوى.</a:t>
            </a:r>
            <a:endParaRPr lang="en-US" sz="1800" dirty="0">
              <a:ea typeface="Times New Roman"/>
              <a:cs typeface="Arial"/>
            </a:endParaRPr>
          </a:p>
          <a:p>
            <a:pPr algn="r" rtl="1">
              <a:lnSpc>
                <a:spcPct val="115000"/>
              </a:lnSpc>
              <a:spcAft>
                <a:spcPts val="1000"/>
              </a:spcAft>
            </a:pPr>
            <a:r>
              <a:rPr lang="en-US" sz="2400" dirty="0">
                <a:latin typeface="Simplified Arabic"/>
                <a:ea typeface="Times New Roman"/>
                <a:cs typeface="Arial"/>
              </a:rPr>
              <a:t>4</a:t>
            </a:r>
            <a:r>
              <a:rPr lang="ar-SA" sz="2400" dirty="0">
                <a:ea typeface="Times New Roman"/>
                <a:cs typeface="Simplified Arabic"/>
              </a:rPr>
              <a:t>- وجود علاقة طردية بين التداخل المتبادل بين النوى المحيطة بالنواة المدروسة وعدد النوى المحيطة بتلك النواة </a:t>
            </a:r>
            <a:r>
              <a:rPr lang="en-US" sz="2400" dirty="0">
                <a:latin typeface="Simplified Arabic"/>
                <a:ea typeface="Times New Roman"/>
                <a:cs typeface="Arial"/>
              </a:rPr>
              <a:t>5 </a:t>
            </a:r>
            <a:r>
              <a:rPr lang="ar-SA" sz="2400" dirty="0">
                <a:latin typeface="Simplified Arabic"/>
                <a:ea typeface="Times New Roman"/>
              </a:rPr>
              <a:t>– حُقّقَت قيمة </a:t>
            </a:r>
            <a:r>
              <a:rPr lang="ar-SA" sz="2400" dirty="0" err="1">
                <a:latin typeface="Simplified Arabic"/>
                <a:ea typeface="Times New Roman"/>
              </a:rPr>
              <a:t>تخامد</a:t>
            </a:r>
            <a:r>
              <a:rPr lang="ar-SA" sz="2400" dirty="0">
                <a:latin typeface="Simplified Arabic"/>
                <a:ea typeface="Times New Roman"/>
              </a:rPr>
              <a:t> مقبولة  (</a:t>
            </a:r>
            <a:r>
              <a:rPr lang="en-US" sz="2400" dirty="0">
                <a:latin typeface="Simplified Arabic"/>
                <a:ea typeface="Times New Roman"/>
                <a:cs typeface="Arial"/>
              </a:rPr>
              <a:t>0.16 dB/km</a:t>
            </a:r>
            <a:r>
              <a:rPr lang="ar-SA" sz="2400" dirty="0">
                <a:ea typeface="Times New Roman"/>
                <a:cs typeface="Simplified Arabic"/>
              </a:rPr>
              <a:t>) عند طول الموجةµ</a:t>
            </a:r>
            <a:r>
              <a:rPr lang="en-US" sz="2400" dirty="0" smtClean="0">
                <a:latin typeface="Simplified Arabic"/>
                <a:ea typeface="Times New Roman"/>
                <a:cs typeface="Arial"/>
              </a:rPr>
              <a:t>m </a:t>
            </a:r>
            <a:r>
              <a:rPr lang="ar-SY" sz="2400" dirty="0" smtClean="0">
                <a:ea typeface="Times New Roman"/>
                <a:cs typeface="Simplified Arabic"/>
              </a:rPr>
              <a:t>µ </a:t>
            </a:r>
            <a:r>
              <a:rPr lang="en-US" sz="2400" dirty="0" smtClean="0">
                <a:latin typeface="Simplified Arabic"/>
                <a:ea typeface="Times New Roman"/>
                <a:cs typeface="Arial"/>
              </a:rPr>
              <a:t>1.55</a:t>
            </a:r>
            <a:r>
              <a:rPr lang="ar-SA" sz="2400" dirty="0" smtClean="0">
                <a:ea typeface="Times New Roman"/>
                <a:cs typeface="Simplified Arabic"/>
              </a:rPr>
              <a:t> </a:t>
            </a:r>
            <a:r>
              <a:rPr lang="ar-SA" sz="2400" dirty="0">
                <a:ea typeface="Times New Roman"/>
                <a:cs typeface="Simplified Arabic"/>
              </a:rPr>
              <a:t>وكذلك قيمة تشتت مقبولة </a:t>
            </a:r>
            <a:r>
              <a:rPr lang="en-US" sz="2400" dirty="0">
                <a:latin typeface="Simplified Arabic"/>
                <a:ea typeface="Times New Roman"/>
                <a:cs typeface="Arial"/>
              </a:rPr>
              <a:t>16 PS/(nm*km))</a:t>
            </a:r>
            <a:r>
              <a:rPr lang="ar-SA" sz="2400" dirty="0">
                <a:ea typeface="Times New Roman"/>
                <a:cs typeface="Simplified Arabic"/>
              </a:rPr>
              <a:t>) عند طول الموجة </a:t>
            </a:r>
            <a:r>
              <a:rPr lang="en-US" sz="2400" dirty="0">
                <a:latin typeface="Simplified Arabic"/>
                <a:ea typeface="Times New Roman"/>
                <a:cs typeface="Arial"/>
              </a:rPr>
              <a:t>m </a:t>
            </a:r>
            <a:r>
              <a:rPr lang="ar-SY" sz="2400" dirty="0">
                <a:ea typeface="Times New Roman"/>
                <a:cs typeface="Simplified Arabic"/>
              </a:rPr>
              <a:t>µ </a:t>
            </a:r>
            <a:r>
              <a:rPr lang="en-US" sz="2400" dirty="0">
                <a:latin typeface="Simplified Arabic"/>
                <a:ea typeface="Times New Roman"/>
                <a:cs typeface="Arial"/>
              </a:rPr>
              <a:t>1.55</a:t>
            </a:r>
            <a:endParaRPr lang="en-US" sz="1800" dirty="0">
              <a:ea typeface="Times New Roman"/>
              <a:cs typeface="Arial"/>
            </a:endParaRPr>
          </a:p>
          <a:p>
            <a:pPr algn="r" rtl="1">
              <a:lnSpc>
                <a:spcPct val="115000"/>
              </a:lnSpc>
              <a:spcAft>
                <a:spcPts val="1000"/>
              </a:spcAft>
            </a:pPr>
            <a:r>
              <a:rPr lang="en-US" sz="2400" dirty="0">
                <a:latin typeface="Simplified Arabic"/>
                <a:ea typeface="Times New Roman"/>
                <a:cs typeface="Arial"/>
              </a:rPr>
              <a:t>6</a:t>
            </a:r>
            <a:r>
              <a:rPr lang="ar-SA" sz="2400" dirty="0">
                <a:ea typeface="Times New Roman"/>
                <a:cs typeface="Simplified Arabic"/>
              </a:rPr>
              <a:t>-عندما تكون الاستطاعة المرسلة أقل من</a:t>
            </a:r>
            <a:r>
              <a:rPr lang="en-US" sz="2400" dirty="0">
                <a:latin typeface="Simplified Arabic"/>
                <a:ea typeface="Times New Roman"/>
                <a:cs typeface="Arial"/>
              </a:rPr>
              <a:t>4</a:t>
            </a:r>
            <a:r>
              <a:rPr lang="ar-SA" sz="2400" dirty="0">
                <a:ea typeface="Times New Roman"/>
                <a:cs typeface="Simplified Arabic"/>
              </a:rPr>
              <a:t>- ، فإن جودة الإشارة تقل بالنسبة للطول.</a:t>
            </a:r>
            <a:endParaRPr lang="en-US" sz="1800" dirty="0">
              <a:ea typeface="Times New Roman"/>
              <a:cs typeface="Arial"/>
            </a:endParaRPr>
          </a:p>
          <a:p>
            <a:pPr algn="r" rtl="1">
              <a:lnSpc>
                <a:spcPct val="115000"/>
              </a:lnSpc>
              <a:spcAft>
                <a:spcPts val="1000"/>
              </a:spcAft>
            </a:pPr>
            <a:r>
              <a:rPr lang="en-US" sz="2400" dirty="0">
                <a:latin typeface="Simplified Arabic"/>
                <a:ea typeface="Times New Roman"/>
                <a:cs typeface="Arial"/>
              </a:rPr>
              <a:t>7</a:t>
            </a:r>
            <a:r>
              <a:rPr lang="ar-SA" sz="2400" dirty="0">
                <a:ea typeface="Times New Roman"/>
                <a:cs typeface="Simplified Arabic"/>
              </a:rPr>
              <a:t>- يُعدُّ الطول </a:t>
            </a:r>
            <a:r>
              <a:rPr lang="en-US" sz="2400" dirty="0">
                <a:latin typeface="Simplified Arabic"/>
                <a:ea typeface="Times New Roman"/>
                <a:cs typeface="Arial"/>
              </a:rPr>
              <a:t>50km</a:t>
            </a:r>
            <a:r>
              <a:rPr lang="ar-SA" sz="2400" dirty="0">
                <a:ea typeface="Times New Roman"/>
                <a:cs typeface="Simplified Arabic"/>
              </a:rPr>
              <a:t> هو الطول الأنسب حيث لا يمكن أخذ طول أكبر ؛لأن جودة الإشارة تقل </a:t>
            </a:r>
            <a:endParaRPr lang="en-US" sz="1800" dirty="0">
              <a:ea typeface="Times New Roman"/>
              <a:cs typeface="Arial"/>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a:t>
            </a:r>
            <a:r>
              <a:rPr lang="ar-SA" sz="2800" dirty="0" smtClean="0">
                <a:latin typeface="Bahij TheSansArabic Plain" panose="02040503050201020203" pitchFamily="18" charset="-78"/>
                <a:cs typeface="Bahij TheSansArabic Plain" panose="02040503050201020203" pitchFamily="18" charset="-78"/>
              </a:rPr>
              <a:t>الالكترونيات والاتصالات</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292543840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394</Words>
  <Application>Microsoft Office PowerPoint</Application>
  <PresentationFormat>مخصص</PresentationFormat>
  <Paragraphs>34</Paragraphs>
  <Slides>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vt:i4>
      </vt:variant>
    </vt:vector>
  </HeadingPairs>
  <TitlesOfParts>
    <vt:vector size="9" baseType="lpstr">
      <vt:lpstr>Arial</vt:lpstr>
      <vt:lpstr>Simplified Arabic</vt:lpstr>
      <vt:lpstr>Bahij TheSansArabic Plain</vt:lpstr>
      <vt:lpstr>Times New Roman</vt:lpstr>
      <vt:lpstr>Calibri</vt:lpstr>
      <vt:lpstr>Courier New</vt:lpstr>
      <vt:lpstr>Calibri Light</vt:lpstr>
      <vt:lpstr>Office Theme</vt:lpstr>
      <vt:lpstr>عرض تقديمي في PowerPoint</vt:lpstr>
    </vt:vector>
  </TitlesOfParts>
  <Company>Comeng designer.comeng@gmail.com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عروة</cp:lastModifiedBy>
  <cp:revision>42</cp:revision>
  <dcterms:created xsi:type="dcterms:W3CDTF">2018-10-14T06:27:45Z</dcterms:created>
  <dcterms:modified xsi:type="dcterms:W3CDTF">2023-01-25T08:39:25Z</dcterms:modified>
</cp:coreProperties>
</file>